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67" r:id="rId3"/>
    <p:sldId id="359" r:id="rId4"/>
    <p:sldId id="360" r:id="rId5"/>
    <p:sldId id="361" r:id="rId6"/>
    <p:sldId id="362" r:id="rId7"/>
    <p:sldId id="334" r:id="rId8"/>
    <p:sldId id="330" r:id="rId10"/>
    <p:sldId id="318" r:id="rId11"/>
    <p:sldId id="337" r:id="rId12"/>
    <p:sldId id="338" r:id="rId13"/>
    <p:sldId id="339" r:id="rId14"/>
    <p:sldId id="340" r:id="rId15"/>
    <p:sldId id="341" r:id="rId16"/>
    <p:sldId id="342" r:id="rId17"/>
    <p:sldId id="328" r:id="rId18"/>
    <p:sldId id="363" r:id="rId19"/>
    <p:sldId id="313" r:id="rId20"/>
    <p:sldId id="317" r:id="rId21"/>
    <p:sldId id="314" r:id="rId22"/>
    <p:sldId id="325" r:id="rId23"/>
    <p:sldId id="343" r:id="rId24"/>
    <p:sldId id="27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FC6"/>
    <a:srgbClr val="39B3F3"/>
    <a:srgbClr val="50F2D0"/>
    <a:srgbClr val="00021B"/>
    <a:srgbClr val="47D5D5"/>
    <a:srgbClr val="3ABEFE"/>
    <a:srgbClr val="0A2C60"/>
    <a:srgbClr val="2CB3ED"/>
    <a:srgbClr val="55E0E2"/>
    <a:srgbClr val="22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79" autoAdjust="0"/>
    <p:restoredTop sz="86754" autoAdjust="0"/>
  </p:normalViewPr>
  <p:slideViewPr>
    <p:cSldViewPr snapToGrid="0" showGuides="1">
      <p:cViewPr varScale="1">
        <p:scale>
          <a:sx n="87" d="100"/>
          <a:sy n="87" d="100"/>
        </p:scale>
        <p:origin x="90" y="354"/>
      </p:cViewPr>
      <p:guideLst>
        <p:guide orient="horz" pos="2523"/>
        <p:guide pos="37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76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WAP</a:t>
            </a:r>
            <a:r>
              <a:rPr lang="zh-CN" altLang="en-US" dirty="0"/>
              <a:t>网页的手机版</a:t>
            </a:r>
            <a:endParaRPr lang="en-US" altLang="zh-CN" dirty="0"/>
          </a:p>
          <a:p>
            <a:r>
              <a:rPr lang="zh-CN" altLang="en-US" dirty="0"/>
              <a:t>适合触摸式手机的彩版</a:t>
            </a:r>
            <a:endParaRPr lang="en-US" altLang="zh-CN" dirty="0"/>
          </a:p>
          <a:p>
            <a:r>
              <a:rPr lang="zh-CN" altLang="en-US" dirty="0"/>
              <a:t>智能手机的客户端版</a:t>
            </a:r>
            <a:endParaRPr lang="en-US" altLang="zh-CN" dirty="0"/>
          </a:p>
          <a:p>
            <a:r>
              <a:rPr lang="zh-CN" altLang="en-US" dirty="0"/>
              <a:t>基于微服务架构的全新移动图书馆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相信这些问题老师在日常工作中经常遇到，那么利用移动图书馆提供的相关功能就可以很好的解决这些问题。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结合最新的</a:t>
            </a:r>
            <a:r>
              <a:rPr lang="en-US" altLang="zh-CN" dirty="0" err="1"/>
              <a:t>vr</a:t>
            </a:r>
            <a:r>
              <a:rPr lang="zh-CN" altLang="en-US" dirty="0"/>
              <a:t>技术，读者在移动图书馆中就可以身临其境的游览图书馆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提供强大的活动管理平台</a:t>
            </a:r>
            <a:endParaRPr lang="en-US" altLang="zh-CN" dirty="0"/>
          </a:p>
          <a:p>
            <a:r>
              <a:rPr lang="zh-CN" altLang="en-US" dirty="0"/>
              <a:t>活动展示</a:t>
            </a:r>
            <a:endParaRPr lang="en-US" altLang="zh-CN" dirty="0"/>
          </a:p>
          <a:p>
            <a:r>
              <a:rPr lang="zh-CN" altLang="en-US" dirty="0"/>
              <a:t>读者在线预约</a:t>
            </a:r>
            <a:endParaRPr lang="en-US" altLang="zh-CN" dirty="0"/>
          </a:p>
          <a:p>
            <a:r>
              <a:rPr lang="zh-CN" altLang="en-US" dirty="0"/>
              <a:t>管理员手机端管理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移动图书馆成为一个综合性的移动平台，不仅提供阅读资源，更可以提供各种移动服务。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服务展示窗口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线上线下同步管理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更精准的资源</a:t>
            </a: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C644-F939-446B-BC34-4B438B78BBA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olidFill>
                  <a:schemeClr val="bg1"/>
                </a:solidFill>
                <a:sym typeface="+mn-ea"/>
              </a:rPr>
              <a:t>学术资源检索为多频道一站式检索，可以支持多字段和二次检索精确定位；检索到的数据也有多种获取方式，例如直接下载后即可离线阅读；可以支持文献传递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对接</a:t>
            </a:r>
            <a:r>
              <a:rPr lang="en-US" altLang="zh-CN" dirty="0" err="1"/>
              <a:t>opac</a:t>
            </a:r>
            <a:r>
              <a:rPr lang="zh-CN" altLang="en-US" dirty="0"/>
              <a:t>系统，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相信这些问题老师在日常工作中经常遇到，那么利用移动图书馆提供的相关功能就可以很好的解决这些问题。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001A99F3-4857-44F6-806E-B47515CD4CA0}" type="datetime1">
              <a:rPr lang="zh-CN" altLang="en-US">
                <a:solidFill>
                  <a:srgbClr val="898989"/>
                </a:solidFill>
                <a:latin typeface="Arial" panose="020B0604020202020204" pitchFamily="34" charset="0"/>
              </a:rPr>
            </a:fld>
            <a:endParaRPr lang="zh-CN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2F6E559D-F438-473A-A935-CBFE5487BB86}" type="slidenum">
              <a:rPr lang="zh-CN" altLang="en-US">
                <a:solidFill>
                  <a:srgbClr val="898989"/>
                </a:solidFill>
                <a:latin typeface="Arial" panose="020B0604020202020204" pitchFamily="34" charset="0"/>
              </a:rPr>
            </a:fld>
            <a:endParaRPr lang="zh-CN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Slide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: Rounded Corners 1"/>
          <p:cNvSpPr/>
          <p:nvPr/>
        </p:nvSpPr>
        <p:spPr>
          <a:xfrm>
            <a:off x="8483277" y="6304843"/>
            <a:ext cx="2616201" cy="246776"/>
          </a:xfrm>
          <a:prstGeom prst="roundRect">
            <a:avLst>
              <a:gd name="adj" fmla="val 50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45719" tIns="45719" rIns="45719" b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</a:defRPr>
            </a:pPr>
            <a:endParaRPr sz="1800"/>
          </a:p>
        </p:txBody>
      </p:sp>
      <p:grpSp>
        <p:nvGrpSpPr>
          <p:cNvPr id="523" name="Group 3"/>
          <p:cNvGrpSpPr/>
          <p:nvPr/>
        </p:nvGrpSpPr>
        <p:grpSpPr>
          <a:xfrm>
            <a:off x="593878" y="373383"/>
            <a:ext cx="1209232" cy="244911"/>
            <a:chOff x="0" y="-1"/>
            <a:chExt cx="2418462" cy="489820"/>
          </a:xfrm>
        </p:grpSpPr>
        <p:grpSp>
          <p:nvGrpSpPr>
            <p:cNvPr id="519" name="Group 4"/>
            <p:cNvGrpSpPr/>
            <p:nvPr/>
          </p:nvGrpSpPr>
          <p:grpSpPr>
            <a:xfrm>
              <a:off x="-1" y="-2"/>
              <a:ext cx="529549" cy="489821"/>
              <a:chOff x="0" y="0"/>
              <a:chExt cx="529547" cy="489820"/>
            </a:xfrm>
          </p:grpSpPr>
          <p:sp>
            <p:nvSpPr>
              <p:cNvPr id="515" name="Freeform 5"/>
              <p:cNvSpPr/>
              <p:nvPr/>
            </p:nvSpPr>
            <p:spPr>
              <a:xfrm>
                <a:off x="-1" y="175747"/>
                <a:ext cx="529091" cy="167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406" extrusionOk="0">
                    <a:moveTo>
                      <a:pt x="21600" y="10720"/>
                    </a:moveTo>
                    <a:cubicBezTo>
                      <a:pt x="20589" y="6028"/>
                      <a:pt x="20192" y="3875"/>
                      <a:pt x="19634" y="559"/>
                    </a:cubicBezTo>
                    <a:cubicBezTo>
                      <a:pt x="14660" y="-1194"/>
                      <a:pt x="5806" y="949"/>
                      <a:pt x="0" y="10179"/>
                    </a:cubicBezTo>
                    <a:cubicBezTo>
                      <a:pt x="821" y="13322"/>
                      <a:pt x="1058" y="14853"/>
                      <a:pt x="1992" y="20406"/>
                    </a:cubicBezTo>
                    <a:cubicBezTo>
                      <a:pt x="3499" y="15065"/>
                      <a:pt x="12917" y="7104"/>
                      <a:pt x="21600" y="107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A6A6A6">
                      <a:alpha val="40000"/>
                    </a:srgbClr>
                  </a:gs>
                  <a:gs pos="100000">
                    <a:srgbClr val="BFBFBF">
                      <a:alpha val="40000"/>
                    </a:srgbClr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>
                  <a:lnSpc>
                    <a:spcPct val="100000"/>
                  </a:lnSpc>
                  <a:defRPr sz="3600">
                    <a:solidFill>
                      <a:srgbClr val="000000"/>
                    </a:solidFill>
                  </a:defRPr>
                </a:pPr>
                <a:endParaRPr sz="1800"/>
              </a:p>
            </p:txBody>
          </p:sp>
          <p:sp>
            <p:nvSpPr>
              <p:cNvPr id="516" name="Freeform 6"/>
              <p:cNvSpPr/>
              <p:nvPr/>
            </p:nvSpPr>
            <p:spPr>
              <a:xfrm>
                <a:off x="25" y="33577"/>
                <a:ext cx="227555" cy="309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2361" y="0"/>
                    </a:lnTo>
                    <a:lnTo>
                      <a:pt x="0" y="15741"/>
                    </a:lnTo>
                    <a:lnTo>
                      <a:pt x="463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>
                  <a:lnSpc>
                    <a:spcPct val="100000"/>
                  </a:lnSpc>
                  <a:defRPr sz="3600">
                    <a:solidFill>
                      <a:srgbClr val="000000"/>
                    </a:solidFill>
                  </a:defRPr>
                </a:pPr>
                <a:endParaRPr sz="1800"/>
              </a:p>
            </p:txBody>
          </p:sp>
          <p:sp>
            <p:nvSpPr>
              <p:cNvPr id="517" name="Freeform 7"/>
              <p:cNvSpPr/>
              <p:nvPr/>
            </p:nvSpPr>
            <p:spPr>
              <a:xfrm>
                <a:off x="301992" y="179683"/>
                <a:ext cx="227556" cy="31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9228" y="21600"/>
                    </a:lnTo>
                    <a:lnTo>
                      <a:pt x="21600" y="5870"/>
                    </a:lnTo>
                    <a:lnTo>
                      <a:pt x="16970" y="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>
                  <a:lnSpc>
                    <a:spcPct val="100000"/>
                  </a:lnSpc>
                  <a:defRPr sz="3600">
                    <a:solidFill>
                      <a:srgbClr val="000000"/>
                    </a:solidFill>
                  </a:defRPr>
                </a:pPr>
                <a:endParaRPr sz="1800"/>
              </a:p>
            </p:txBody>
          </p:sp>
          <p:sp>
            <p:nvSpPr>
              <p:cNvPr id="518" name="Freeform 8"/>
              <p:cNvSpPr/>
              <p:nvPr/>
            </p:nvSpPr>
            <p:spPr>
              <a:xfrm>
                <a:off x="102912" y="-1"/>
                <a:ext cx="381148" cy="489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30" y="0"/>
                    </a:moveTo>
                    <a:lnTo>
                      <a:pt x="9984" y="0"/>
                    </a:lnTo>
                    <a:lnTo>
                      <a:pt x="13211" y="1446"/>
                    </a:lnTo>
                    <a:lnTo>
                      <a:pt x="0" y="19279"/>
                    </a:lnTo>
                    <a:lnTo>
                      <a:pt x="1710" y="21600"/>
                    </a:lnTo>
                    <a:lnTo>
                      <a:pt x="5149" y="21600"/>
                    </a:lnTo>
                    <a:lnTo>
                      <a:pt x="18379" y="3767"/>
                    </a:lnTo>
                    <a:lnTo>
                      <a:pt x="21600" y="5212"/>
                    </a:lnTo>
                    <a:lnTo>
                      <a:pt x="1773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189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>
                  <a:lnSpc>
                    <a:spcPct val="100000"/>
                  </a:lnSpc>
                  <a:defRPr sz="3600">
                    <a:solidFill>
                      <a:srgbClr val="000000"/>
                    </a:solidFill>
                  </a:defRPr>
                </a:pPr>
                <a:endParaRPr sz="1800"/>
              </a:p>
            </p:txBody>
          </p:sp>
        </p:grpSp>
        <p:grpSp>
          <p:nvGrpSpPr>
            <p:cNvPr id="522" name="Group 5"/>
            <p:cNvGrpSpPr/>
            <p:nvPr/>
          </p:nvGrpSpPr>
          <p:grpSpPr>
            <a:xfrm>
              <a:off x="658909" y="104154"/>
              <a:ext cx="1759554" cy="385665"/>
              <a:chOff x="-1" y="0"/>
              <a:chExt cx="1759552" cy="385664"/>
            </a:xfrm>
          </p:grpSpPr>
          <p:sp>
            <p:nvSpPr>
              <p:cNvPr id="520" name="TextBox 6"/>
              <p:cNvSpPr/>
              <p:nvPr/>
            </p:nvSpPr>
            <p:spPr>
              <a:xfrm>
                <a:off x="553032" y="0"/>
                <a:ext cx="1206520" cy="383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54" y="5098"/>
                    </a:moveTo>
                    <a:cubicBezTo>
                      <a:pt x="10389" y="5106"/>
                      <a:pt x="10081" y="5498"/>
                      <a:pt x="9831" y="6275"/>
                    </a:cubicBezTo>
                    <a:cubicBezTo>
                      <a:pt x="9581" y="7051"/>
                      <a:pt x="9451" y="8165"/>
                      <a:pt x="9440" y="9615"/>
                    </a:cubicBezTo>
                    <a:cubicBezTo>
                      <a:pt x="9451" y="11068"/>
                      <a:pt x="9581" y="12192"/>
                      <a:pt x="9831" y="12989"/>
                    </a:cubicBezTo>
                    <a:cubicBezTo>
                      <a:pt x="10081" y="13785"/>
                      <a:pt x="10389" y="14188"/>
                      <a:pt x="10754" y="14199"/>
                    </a:cubicBezTo>
                    <a:cubicBezTo>
                      <a:pt x="11120" y="14189"/>
                      <a:pt x="11429" y="13789"/>
                      <a:pt x="11681" y="13000"/>
                    </a:cubicBezTo>
                    <a:cubicBezTo>
                      <a:pt x="11934" y="12210"/>
                      <a:pt x="12065" y="11089"/>
                      <a:pt x="12076" y="9637"/>
                    </a:cubicBezTo>
                    <a:cubicBezTo>
                      <a:pt x="12065" y="8206"/>
                      <a:pt x="11934" y="7094"/>
                      <a:pt x="11681" y="6303"/>
                    </a:cubicBezTo>
                    <a:cubicBezTo>
                      <a:pt x="11429" y="5511"/>
                      <a:pt x="11120" y="5110"/>
                      <a:pt x="10754" y="5098"/>
                    </a:cubicBezTo>
                    <a:close/>
                    <a:moveTo>
                      <a:pt x="6253" y="5098"/>
                    </a:moveTo>
                    <a:cubicBezTo>
                      <a:pt x="5891" y="5110"/>
                      <a:pt x="5582" y="5511"/>
                      <a:pt x="5329" y="6303"/>
                    </a:cubicBezTo>
                    <a:cubicBezTo>
                      <a:pt x="5075" y="7094"/>
                      <a:pt x="4943" y="8206"/>
                      <a:pt x="4932" y="9637"/>
                    </a:cubicBezTo>
                    <a:cubicBezTo>
                      <a:pt x="4943" y="11089"/>
                      <a:pt x="5075" y="12210"/>
                      <a:pt x="5329" y="13000"/>
                    </a:cubicBezTo>
                    <a:cubicBezTo>
                      <a:pt x="5582" y="13789"/>
                      <a:pt x="5891" y="14189"/>
                      <a:pt x="6253" y="14199"/>
                    </a:cubicBezTo>
                    <a:cubicBezTo>
                      <a:pt x="6622" y="14188"/>
                      <a:pt x="6932" y="13785"/>
                      <a:pt x="7183" y="12989"/>
                    </a:cubicBezTo>
                    <a:cubicBezTo>
                      <a:pt x="7434" y="12192"/>
                      <a:pt x="7564" y="11068"/>
                      <a:pt x="7575" y="9615"/>
                    </a:cubicBezTo>
                    <a:cubicBezTo>
                      <a:pt x="7564" y="8165"/>
                      <a:pt x="7434" y="7051"/>
                      <a:pt x="7183" y="6275"/>
                    </a:cubicBezTo>
                    <a:cubicBezTo>
                      <a:pt x="6932" y="5498"/>
                      <a:pt x="6622" y="5106"/>
                      <a:pt x="6253" y="5098"/>
                    </a:cubicBezTo>
                    <a:close/>
                    <a:moveTo>
                      <a:pt x="19703" y="5053"/>
                    </a:moveTo>
                    <a:cubicBezTo>
                      <a:pt x="19380" y="5059"/>
                      <a:pt x="19105" y="5378"/>
                      <a:pt x="18879" y="6012"/>
                    </a:cubicBezTo>
                    <a:cubicBezTo>
                      <a:pt x="18652" y="6646"/>
                      <a:pt x="18517" y="7564"/>
                      <a:pt x="18475" y="8765"/>
                    </a:cubicBezTo>
                    <a:lnTo>
                      <a:pt x="20932" y="8765"/>
                    </a:lnTo>
                    <a:cubicBezTo>
                      <a:pt x="20926" y="7564"/>
                      <a:pt x="20805" y="6646"/>
                      <a:pt x="20571" y="6012"/>
                    </a:cubicBezTo>
                    <a:cubicBezTo>
                      <a:pt x="20336" y="5378"/>
                      <a:pt x="20047" y="5059"/>
                      <a:pt x="19703" y="5053"/>
                    </a:cubicBezTo>
                    <a:close/>
                    <a:moveTo>
                      <a:pt x="19732" y="3332"/>
                    </a:moveTo>
                    <a:cubicBezTo>
                      <a:pt x="20304" y="3366"/>
                      <a:pt x="20756" y="3923"/>
                      <a:pt x="21089" y="5003"/>
                    </a:cubicBezTo>
                    <a:cubicBezTo>
                      <a:pt x="21423" y="6083"/>
                      <a:pt x="21593" y="7479"/>
                      <a:pt x="21600" y="9190"/>
                    </a:cubicBezTo>
                    <a:cubicBezTo>
                      <a:pt x="21600" y="9410"/>
                      <a:pt x="21598" y="9618"/>
                      <a:pt x="21595" y="9813"/>
                    </a:cubicBezTo>
                    <a:cubicBezTo>
                      <a:pt x="21591" y="10009"/>
                      <a:pt x="21586" y="10211"/>
                      <a:pt x="21579" y="10420"/>
                    </a:cubicBezTo>
                    <a:lnTo>
                      <a:pt x="18467" y="10420"/>
                    </a:lnTo>
                    <a:cubicBezTo>
                      <a:pt x="18501" y="11666"/>
                      <a:pt x="18635" y="12617"/>
                      <a:pt x="18871" y="13274"/>
                    </a:cubicBezTo>
                    <a:cubicBezTo>
                      <a:pt x="19106" y="13930"/>
                      <a:pt x="19393" y="14261"/>
                      <a:pt x="19732" y="14266"/>
                    </a:cubicBezTo>
                    <a:cubicBezTo>
                      <a:pt x="20023" y="14254"/>
                      <a:pt x="20261" y="14043"/>
                      <a:pt x="20444" y="13631"/>
                    </a:cubicBezTo>
                    <a:cubicBezTo>
                      <a:pt x="20627" y="13220"/>
                      <a:pt x="20754" y="12679"/>
                      <a:pt x="20826" y="12007"/>
                    </a:cubicBezTo>
                    <a:lnTo>
                      <a:pt x="21522" y="12007"/>
                    </a:lnTo>
                    <a:cubicBezTo>
                      <a:pt x="21421" y="13152"/>
                      <a:pt x="21218" y="14094"/>
                      <a:pt x="20915" y="14836"/>
                    </a:cubicBezTo>
                    <a:cubicBezTo>
                      <a:pt x="20611" y="15578"/>
                      <a:pt x="20217" y="15962"/>
                      <a:pt x="19732" y="15988"/>
                    </a:cubicBezTo>
                    <a:cubicBezTo>
                      <a:pt x="19167" y="15966"/>
                      <a:pt x="18707" y="15394"/>
                      <a:pt x="18354" y="14271"/>
                    </a:cubicBezTo>
                    <a:cubicBezTo>
                      <a:pt x="18000" y="13149"/>
                      <a:pt x="17818" y="11604"/>
                      <a:pt x="17807" y="9637"/>
                    </a:cubicBezTo>
                    <a:cubicBezTo>
                      <a:pt x="17816" y="7682"/>
                      <a:pt x="17995" y="6148"/>
                      <a:pt x="18343" y="5034"/>
                    </a:cubicBezTo>
                    <a:cubicBezTo>
                      <a:pt x="18691" y="3920"/>
                      <a:pt x="19154" y="3353"/>
                      <a:pt x="19732" y="3332"/>
                    </a:cubicBezTo>
                    <a:close/>
                    <a:moveTo>
                      <a:pt x="15412" y="3332"/>
                    </a:moveTo>
                    <a:cubicBezTo>
                      <a:pt x="15897" y="3343"/>
                      <a:pt x="16292" y="3711"/>
                      <a:pt x="16598" y="4436"/>
                    </a:cubicBezTo>
                    <a:cubicBezTo>
                      <a:pt x="16904" y="5160"/>
                      <a:pt x="17107" y="6171"/>
                      <a:pt x="17209" y="7468"/>
                    </a:cubicBezTo>
                    <a:lnTo>
                      <a:pt x="16513" y="7468"/>
                    </a:lnTo>
                    <a:cubicBezTo>
                      <a:pt x="16444" y="6722"/>
                      <a:pt x="16315" y="6135"/>
                      <a:pt x="16127" y="5707"/>
                    </a:cubicBezTo>
                    <a:cubicBezTo>
                      <a:pt x="15940" y="5280"/>
                      <a:pt x="15701" y="5062"/>
                      <a:pt x="15412" y="5053"/>
                    </a:cubicBezTo>
                    <a:cubicBezTo>
                      <a:pt x="15050" y="5057"/>
                      <a:pt x="14755" y="5447"/>
                      <a:pt x="14527" y="6222"/>
                    </a:cubicBezTo>
                    <a:cubicBezTo>
                      <a:pt x="14300" y="6997"/>
                      <a:pt x="14183" y="8135"/>
                      <a:pt x="14176" y="9637"/>
                    </a:cubicBezTo>
                    <a:cubicBezTo>
                      <a:pt x="14183" y="11161"/>
                      <a:pt x="14300" y="12312"/>
                      <a:pt x="14527" y="13092"/>
                    </a:cubicBezTo>
                    <a:cubicBezTo>
                      <a:pt x="14755" y="13872"/>
                      <a:pt x="15050" y="14263"/>
                      <a:pt x="15412" y="14266"/>
                    </a:cubicBezTo>
                    <a:cubicBezTo>
                      <a:pt x="15701" y="14262"/>
                      <a:pt x="15938" y="14052"/>
                      <a:pt x="16125" y="13637"/>
                    </a:cubicBezTo>
                    <a:cubicBezTo>
                      <a:pt x="16311" y="13222"/>
                      <a:pt x="16441" y="12627"/>
                      <a:pt x="16513" y="11851"/>
                    </a:cubicBezTo>
                    <a:lnTo>
                      <a:pt x="17209" y="11851"/>
                    </a:lnTo>
                    <a:cubicBezTo>
                      <a:pt x="17107" y="13090"/>
                      <a:pt x="16904" y="14084"/>
                      <a:pt x="16598" y="14833"/>
                    </a:cubicBezTo>
                    <a:cubicBezTo>
                      <a:pt x="16292" y="15583"/>
                      <a:pt x="15897" y="15968"/>
                      <a:pt x="15412" y="15988"/>
                    </a:cubicBezTo>
                    <a:cubicBezTo>
                      <a:pt x="14848" y="15966"/>
                      <a:pt x="14393" y="15394"/>
                      <a:pt x="14048" y="14271"/>
                    </a:cubicBezTo>
                    <a:cubicBezTo>
                      <a:pt x="13703" y="13149"/>
                      <a:pt x="13525" y="11604"/>
                      <a:pt x="13515" y="9637"/>
                    </a:cubicBezTo>
                    <a:cubicBezTo>
                      <a:pt x="13525" y="7692"/>
                      <a:pt x="13703" y="6160"/>
                      <a:pt x="14048" y="5042"/>
                    </a:cubicBezTo>
                    <a:cubicBezTo>
                      <a:pt x="14393" y="3924"/>
                      <a:pt x="14848" y="3354"/>
                      <a:pt x="15412" y="3332"/>
                    </a:cubicBezTo>
                    <a:close/>
                    <a:moveTo>
                      <a:pt x="10627" y="3332"/>
                    </a:moveTo>
                    <a:cubicBezTo>
                      <a:pt x="10990" y="3354"/>
                      <a:pt x="11293" y="3600"/>
                      <a:pt x="11538" y="4072"/>
                    </a:cubicBezTo>
                    <a:cubicBezTo>
                      <a:pt x="11782" y="4544"/>
                      <a:pt x="11961" y="5110"/>
                      <a:pt x="12076" y="5769"/>
                    </a:cubicBezTo>
                    <a:lnTo>
                      <a:pt x="12076" y="3533"/>
                    </a:lnTo>
                    <a:lnTo>
                      <a:pt x="12729" y="3533"/>
                    </a:lnTo>
                    <a:lnTo>
                      <a:pt x="12729" y="15786"/>
                    </a:lnTo>
                    <a:lnTo>
                      <a:pt x="12076" y="15786"/>
                    </a:lnTo>
                    <a:lnTo>
                      <a:pt x="12076" y="13506"/>
                    </a:lnTo>
                    <a:cubicBezTo>
                      <a:pt x="11957" y="14186"/>
                      <a:pt x="11775" y="14765"/>
                      <a:pt x="11529" y="15241"/>
                    </a:cubicBezTo>
                    <a:cubicBezTo>
                      <a:pt x="11282" y="15718"/>
                      <a:pt x="10979" y="15967"/>
                      <a:pt x="10619" y="15988"/>
                    </a:cubicBezTo>
                    <a:cubicBezTo>
                      <a:pt x="10089" y="15960"/>
                      <a:pt x="9653" y="15373"/>
                      <a:pt x="9311" y="14227"/>
                    </a:cubicBezTo>
                    <a:cubicBezTo>
                      <a:pt x="8969" y="13081"/>
                      <a:pt x="8792" y="11543"/>
                      <a:pt x="8780" y="9615"/>
                    </a:cubicBezTo>
                    <a:cubicBezTo>
                      <a:pt x="8791" y="7680"/>
                      <a:pt x="8969" y="6155"/>
                      <a:pt x="9312" y="5039"/>
                    </a:cubicBezTo>
                    <a:cubicBezTo>
                      <a:pt x="9654" y="3924"/>
                      <a:pt x="10093" y="3354"/>
                      <a:pt x="10627" y="3332"/>
                    </a:cubicBezTo>
                    <a:close/>
                    <a:moveTo>
                      <a:pt x="6388" y="3332"/>
                    </a:moveTo>
                    <a:cubicBezTo>
                      <a:pt x="6922" y="3354"/>
                      <a:pt x="7360" y="3924"/>
                      <a:pt x="7703" y="5039"/>
                    </a:cubicBezTo>
                    <a:cubicBezTo>
                      <a:pt x="8046" y="6155"/>
                      <a:pt x="8223" y="7680"/>
                      <a:pt x="8235" y="9615"/>
                    </a:cubicBezTo>
                    <a:cubicBezTo>
                      <a:pt x="8223" y="11543"/>
                      <a:pt x="8046" y="13081"/>
                      <a:pt x="7703" y="14227"/>
                    </a:cubicBezTo>
                    <a:cubicBezTo>
                      <a:pt x="7360" y="15373"/>
                      <a:pt x="6922" y="15960"/>
                      <a:pt x="6388" y="15988"/>
                    </a:cubicBezTo>
                    <a:cubicBezTo>
                      <a:pt x="6032" y="15963"/>
                      <a:pt x="5731" y="15710"/>
                      <a:pt x="5484" y="15227"/>
                    </a:cubicBezTo>
                    <a:cubicBezTo>
                      <a:pt x="5238" y="14745"/>
                      <a:pt x="5054" y="14178"/>
                      <a:pt x="4932" y="13528"/>
                    </a:cubicBezTo>
                    <a:lnTo>
                      <a:pt x="4932" y="21600"/>
                    </a:lnTo>
                    <a:lnTo>
                      <a:pt x="4286" y="21600"/>
                    </a:lnTo>
                    <a:lnTo>
                      <a:pt x="4286" y="3533"/>
                    </a:lnTo>
                    <a:lnTo>
                      <a:pt x="4932" y="3533"/>
                    </a:lnTo>
                    <a:lnTo>
                      <a:pt x="4932" y="5791"/>
                    </a:lnTo>
                    <a:cubicBezTo>
                      <a:pt x="5051" y="5121"/>
                      <a:pt x="5234" y="4549"/>
                      <a:pt x="5482" y="4075"/>
                    </a:cubicBezTo>
                    <a:cubicBezTo>
                      <a:pt x="5729" y="3601"/>
                      <a:pt x="6031" y="3353"/>
                      <a:pt x="6388" y="3332"/>
                    </a:cubicBezTo>
                    <a:close/>
                    <a:moveTo>
                      <a:pt x="1669" y="0"/>
                    </a:moveTo>
                    <a:cubicBezTo>
                      <a:pt x="2146" y="19"/>
                      <a:pt x="2528" y="389"/>
                      <a:pt x="2815" y="1112"/>
                    </a:cubicBezTo>
                    <a:cubicBezTo>
                      <a:pt x="3101" y="1835"/>
                      <a:pt x="3267" y="2799"/>
                      <a:pt x="3310" y="4002"/>
                    </a:cubicBezTo>
                    <a:lnTo>
                      <a:pt x="2600" y="4002"/>
                    </a:lnTo>
                    <a:cubicBezTo>
                      <a:pt x="2579" y="3450"/>
                      <a:pt x="2489" y="2945"/>
                      <a:pt x="2331" y="2488"/>
                    </a:cubicBezTo>
                    <a:cubicBezTo>
                      <a:pt x="2172" y="2030"/>
                      <a:pt x="1942" y="1782"/>
                      <a:pt x="1641" y="1744"/>
                    </a:cubicBezTo>
                    <a:cubicBezTo>
                      <a:pt x="1368" y="1724"/>
                      <a:pt x="1143" y="1926"/>
                      <a:pt x="965" y="2351"/>
                    </a:cubicBezTo>
                    <a:cubicBezTo>
                      <a:pt x="787" y="2775"/>
                      <a:pt x="695" y="3408"/>
                      <a:pt x="689" y="4248"/>
                    </a:cubicBezTo>
                    <a:cubicBezTo>
                      <a:pt x="696" y="5034"/>
                      <a:pt x="789" y="5617"/>
                      <a:pt x="967" y="5998"/>
                    </a:cubicBezTo>
                    <a:cubicBezTo>
                      <a:pt x="1145" y="6380"/>
                      <a:pt x="1366" y="6677"/>
                      <a:pt x="1629" y="6892"/>
                    </a:cubicBezTo>
                    <a:cubicBezTo>
                      <a:pt x="1893" y="7106"/>
                      <a:pt x="2156" y="7355"/>
                      <a:pt x="2420" y="7639"/>
                    </a:cubicBezTo>
                    <a:cubicBezTo>
                      <a:pt x="2683" y="7923"/>
                      <a:pt x="2904" y="8360"/>
                      <a:pt x="3082" y="8951"/>
                    </a:cubicBezTo>
                    <a:cubicBezTo>
                      <a:pt x="3260" y="9542"/>
                      <a:pt x="3353" y="10404"/>
                      <a:pt x="3360" y="11538"/>
                    </a:cubicBezTo>
                    <a:cubicBezTo>
                      <a:pt x="3359" y="12289"/>
                      <a:pt x="3296" y="12998"/>
                      <a:pt x="3171" y="13664"/>
                    </a:cubicBezTo>
                    <a:cubicBezTo>
                      <a:pt x="3046" y="14330"/>
                      <a:pt x="2860" y="14873"/>
                      <a:pt x="2616" y="15293"/>
                    </a:cubicBezTo>
                    <a:cubicBezTo>
                      <a:pt x="2371" y="15713"/>
                      <a:pt x="2070" y="15929"/>
                      <a:pt x="1712" y="15943"/>
                    </a:cubicBezTo>
                    <a:cubicBezTo>
                      <a:pt x="1206" y="15924"/>
                      <a:pt x="799" y="15526"/>
                      <a:pt x="488" y="14749"/>
                    </a:cubicBezTo>
                    <a:cubicBezTo>
                      <a:pt x="178" y="13973"/>
                      <a:pt x="15" y="12932"/>
                      <a:pt x="0" y="11627"/>
                    </a:cubicBezTo>
                    <a:lnTo>
                      <a:pt x="689" y="11627"/>
                    </a:lnTo>
                    <a:cubicBezTo>
                      <a:pt x="707" y="12303"/>
                      <a:pt x="797" y="12897"/>
                      <a:pt x="958" y="13411"/>
                    </a:cubicBezTo>
                    <a:cubicBezTo>
                      <a:pt x="1119" y="13924"/>
                      <a:pt x="1371" y="14194"/>
                      <a:pt x="1712" y="14221"/>
                    </a:cubicBezTo>
                    <a:cubicBezTo>
                      <a:pt x="2027" y="14205"/>
                      <a:pt x="2271" y="13957"/>
                      <a:pt x="2444" y="13478"/>
                    </a:cubicBezTo>
                    <a:cubicBezTo>
                      <a:pt x="2616" y="12998"/>
                      <a:pt x="2704" y="12381"/>
                      <a:pt x="2706" y="11627"/>
                    </a:cubicBezTo>
                    <a:cubicBezTo>
                      <a:pt x="2699" y="10807"/>
                      <a:pt x="2606" y="10201"/>
                      <a:pt x="2428" y="9809"/>
                    </a:cubicBezTo>
                    <a:cubicBezTo>
                      <a:pt x="2249" y="9416"/>
                      <a:pt x="2028" y="9115"/>
                      <a:pt x="1764" y="8905"/>
                    </a:cubicBezTo>
                    <a:cubicBezTo>
                      <a:pt x="1500" y="8696"/>
                      <a:pt x="1235" y="8454"/>
                      <a:pt x="971" y="8180"/>
                    </a:cubicBezTo>
                    <a:cubicBezTo>
                      <a:pt x="707" y="7907"/>
                      <a:pt x="485" y="7479"/>
                      <a:pt x="307" y="6896"/>
                    </a:cubicBezTo>
                    <a:cubicBezTo>
                      <a:pt x="128" y="6314"/>
                      <a:pt x="36" y="5453"/>
                      <a:pt x="28" y="4316"/>
                    </a:cubicBezTo>
                    <a:cubicBezTo>
                      <a:pt x="36" y="3011"/>
                      <a:pt x="186" y="1970"/>
                      <a:pt x="481" y="1193"/>
                    </a:cubicBezTo>
                    <a:cubicBezTo>
                      <a:pt x="776" y="417"/>
                      <a:pt x="1172" y="19"/>
                      <a:pt x="166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 algn="ctr">
                  <a:lnSpc>
                    <a:spcPct val="100000"/>
                  </a:lnSpc>
                  <a:defRPr sz="7200">
                    <a:solidFill>
                      <a:srgbClr val="262626"/>
                    </a:solidFill>
                  </a:defRPr>
                </a:pPr>
                <a:endParaRPr sz="3600"/>
              </a:p>
            </p:txBody>
          </p:sp>
          <p:sp>
            <p:nvSpPr>
              <p:cNvPr id="521" name="TextBox 7"/>
              <p:cNvSpPr/>
              <p:nvPr/>
            </p:nvSpPr>
            <p:spPr>
              <a:xfrm>
                <a:off x="-2" y="1587"/>
                <a:ext cx="515938" cy="38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67" y="6360"/>
                    </a:moveTo>
                    <a:cubicBezTo>
                      <a:pt x="16117" y="6364"/>
                      <a:pt x="15646" y="6629"/>
                      <a:pt x="15255" y="7154"/>
                    </a:cubicBezTo>
                    <a:cubicBezTo>
                      <a:pt x="14863" y="7680"/>
                      <a:pt x="14658" y="8442"/>
                      <a:pt x="14640" y="9439"/>
                    </a:cubicBezTo>
                    <a:cubicBezTo>
                      <a:pt x="14658" y="10436"/>
                      <a:pt x="14863" y="11197"/>
                      <a:pt x="15255" y="11723"/>
                    </a:cubicBezTo>
                    <a:cubicBezTo>
                      <a:pt x="15646" y="12249"/>
                      <a:pt x="16117" y="12514"/>
                      <a:pt x="16667" y="12518"/>
                    </a:cubicBezTo>
                    <a:cubicBezTo>
                      <a:pt x="17224" y="12513"/>
                      <a:pt x="17700" y="12244"/>
                      <a:pt x="18093" y="11712"/>
                    </a:cubicBezTo>
                    <a:cubicBezTo>
                      <a:pt x="18486" y="11180"/>
                      <a:pt x="18692" y="10415"/>
                      <a:pt x="18710" y="9417"/>
                    </a:cubicBezTo>
                    <a:cubicBezTo>
                      <a:pt x="18692" y="8420"/>
                      <a:pt x="18486" y="7663"/>
                      <a:pt x="18093" y="7143"/>
                    </a:cubicBezTo>
                    <a:cubicBezTo>
                      <a:pt x="17700" y="6624"/>
                      <a:pt x="17224" y="6363"/>
                      <a:pt x="16667" y="6360"/>
                    </a:cubicBezTo>
                    <a:close/>
                    <a:moveTo>
                      <a:pt x="17514" y="3035"/>
                    </a:moveTo>
                    <a:cubicBezTo>
                      <a:pt x="18281" y="3041"/>
                      <a:pt x="18971" y="3301"/>
                      <a:pt x="19585" y="3817"/>
                    </a:cubicBezTo>
                    <a:cubicBezTo>
                      <a:pt x="20198" y="4332"/>
                      <a:pt x="20685" y="5065"/>
                      <a:pt x="21046" y="6017"/>
                    </a:cubicBezTo>
                    <a:cubicBezTo>
                      <a:pt x="21407" y="6968"/>
                      <a:pt x="21592" y="8101"/>
                      <a:pt x="21600" y="9417"/>
                    </a:cubicBezTo>
                    <a:cubicBezTo>
                      <a:pt x="21592" y="10732"/>
                      <a:pt x="21407" y="11869"/>
                      <a:pt x="21046" y="12828"/>
                    </a:cubicBezTo>
                    <a:cubicBezTo>
                      <a:pt x="20685" y="13787"/>
                      <a:pt x="20198" y="14527"/>
                      <a:pt x="19585" y="15050"/>
                    </a:cubicBezTo>
                    <a:cubicBezTo>
                      <a:pt x="18971" y="15572"/>
                      <a:pt x="18281" y="15836"/>
                      <a:pt x="17514" y="15843"/>
                    </a:cubicBezTo>
                    <a:cubicBezTo>
                      <a:pt x="16831" y="15829"/>
                      <a:pt x="16249" y="15640"/>
                      <a:pt x="15767" y="15277"/>
                    </a:cubicBezTo>
                    <a:cubicBezTo>
                      <a:pt x="15286" y="14914"/>
                      <a:pt x="14916" y="14463"/>
                      <a:pt x="14657" y="13924"/>
                    </a:cubicBezTo>
                    <a:lnTo>
                      <a:pt x="14657" y="21600"/>
                    </a:lnTo>
                    <a:lnTo>
                      <a:pt x="11816" y="21600"/>
                    </a:lnTo>
                    <a:lnTo>
                      <a:pt x="11816" y="3213"/>
                    </a:lnTo>
                    <a:lnTo>
                      <a:pt x="14657" y="3213"/>
                    </a:lnTo>
                    <a:lnTo>
                      <a:pt x="14657" y="4976"/>
                    </a:lnTo>
                    <a:cubicBezTo>
                      <a:pt x="14916" y="4417"/>
                      <a:pt x="15286" y="3957"/>
                      <a:pt x="15767" y="3595"/>
                    </a:cubicBezTo>
                    <a:cubicBezTo>
                      <a:pt x="16249" y="3234"/>
                      <a:pt x="16831" y="3047"/>
                      <a:pt x="17514" y="3035"/>
                    </a:cubicBezTo>
                    <a:close/>
                    <a:moveTo>
                      <a:pt x="0" y="0"/>
                    </a:moveTo>
                    <a:lnTo>
                      <a:pt x="2841" y="0"/>
                    </a:lnTo>
                    <a:lnTo>
                      <a:pt x="2841" y="9372"/>
                    </a:lnTo>
                    <a:cubicBezTo>
                      <a:pt x="2841" y="10304"/>
                      <a:pt x="3010" y="11023"/>
                      <a:pt x="3349" y="11528"/>
                    </a:cubicBezTo>
                    <a:cubicBezTo>
                      <a:pt x="3688" y="12033"/>
                      <a:pt x="4194" y="12289"/>
                      <a:pt x="4867" y="12295"/>
                    </a:cubicBezTo>
                    <a:cubicBezTo>
                      <a:pt x="5542" y="12289"/>
                      <a:pt x="6053" y="12033"/>
                      <a:pt x="6401" y="11528"/>
                    </a:cubicBezTo>
                    <a:cubicBezTo>
                      <a:pt x="6750" y="11023"/>
                      <a:pt x="6925" y="10304"/>
                      <a:pt x="6927" y="9372"/>
                    </a:cubicBezTo>
                    <a:lnTo>
                      <a:pt x="6927" y="0"/>
                    </a:lnTo>
                    <a:lnTo>
                      <a:pt x="9767" y="0"/>
                    </a:lnTo>
                    <a:lnTo>
                      <a:pt x="9767" y="9350"/>
                    </a:lnTo>
                    <a:cubicBezTo>
                      <a:pt x="9756" y="10792"/>
                      <a:pt x="9528" y="11993"/>
                      <a:pt x="9082" y="12951"/>
                    </a:cubicBezTo>
                    <a:cubicBezTo>
                      <a:pt x="8636" y="13910"/>
                      <a:pt x="8041" y="14628"/>
                      <a:pt x="7297" y="15105"/>
                    </a:cubicBezTo>
                    <a:cubicBezTo>
                      <a:pt x="6552" y="15582"/>
                      <a:pt x="5725" y="15821"/>
                      <a:pt x="4817" y="15821"/>
                    </a:cubicBezTo>
                    <a:cubicBezTo>
                      <a:pt x="3905" y="15821"/>
                      <a:pt x="3088" y="15582"/>
                      <a:pt x="2365" y="15105"/>
                    </a:cubicBezTo>
                    <a:cubicBezTo>
                      <a:pt x="1642" y="14628"/>
                      <a:pt x="1069" y="13910"/>
                      <a:pt x="647" y="12951"/>
                    </a:cubicBezTo>
                    <a:cubicBezTo>
                      <a:pt x="225" y="11993"/>
                      <a:pt x="9" y="10792"/>
                      <a:pt x="0" y="9350"/>
                    </a:cubicBezTo>
                    <a:close/>
                  </a:path>
                </a:pathLst>
              </a:cu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8" tIns="91438" rIns="91438" bIns="91438" numCol="1" anchor="t">
                <a:noAutofit/>
              </a:bodyPr>
              <a:lstStyle/>
              <a:p>
                <a:pPr algn="ctr">
                  <a:lnSpc>
                    <a:spcPct val="100000"/>
                  </a:lnSpc>
                  <a:defRPr sz="7200">
                    <a:solidFill>
                      <a:srgbClr val="262626"/>
                    </a:solidFill>
                  </a:defRPr>
                </a:pPr>
                <a:endParaRPr sz="3600"/>
              </a:p>
            </p:txBody>
          </p:sp>
        </p:grpSp>
      </p:grpSp>
      <p:sp>
        <p:nvSpPr>
          <p:cNvPr id="524" name="Freeform: Shape 10"/>
          <p:cNvSpPr/>
          <p:nvPr/>
        </p:nvSpPr>
        <p:spPr>
          <a:xfrm>
            <a:off x="0" y="1"/>
            <a:ext cx="12192001" cy="5781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3" extrusionOk="0">
                <a:moveTo>
                  <a:pt x="0" y="0"/>
                </a:moveTo>
                <a:lnTo>
                  <a:pt x="21600" y="0"/>
                </a:lnTo>
                <a:lnTo>
                  <a:pt x="21600" y="6293"/>
                </a:lnTo>
                <a:lnTo>
                  <a:pt x="21529" y="6382"/>
                </a:lnTo>
                <a:cubicBezTo>
                  <a:pt x="20623" y="7517"/>
                  <a:pt x="17987" y="10819"/>
                  <a:pt x="10320" y="20425"/>
                </a:cubicBezTo>
                <a:cubicBezTo>
                  <a:pt x="9810" y="21057"/>
                  <a:pt x="9246" y="21422"/>
                  <a:pt x="8672" y="21511"/>
                </a:cubicBezTo>
                <a:cubicBezTo>
                  <a:pt x="8098" y="21600"/>
                  <a:pt x="7515" y="21414"/>
                  <a:pt x="6965" y="20947"/>
                </a:cubicBezTo>
                <a:cubicBezTo>
                  <a:pt x="6965" y="20947"/>
                  <a:pt x="6965" y="20947"/>
                  <a:pt x="218" y="15120"/>
                </a:cubicBezTo>
                <a:lnTo>
                  <a:pt x="0" y="1493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  <a:effectLst>
            <a:outerShdw blurRad="584200" dist="127000" dir="5400000" rotWithShape="0">
              <a:schemeClr val="accent1">
                <a:alpha val="40000"/>
              </a:schemeClr>
            </a:outerShdw>
          </a:effectLst>
        </p:spPr>
        <p:txBody>
          <a:bodyPr lIns="45719" tIns="45719" rIns="45719" b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525" name="幻灯片编号"/>
          <p:cNvSpPr txBox="1">
            <a:spLocks noGrp="1"/>
          </p:cNvSpPr>
          <p:nvPr>
            <p:ph type="sldNum" sz="quarter" idx="2"/>
          </p:nvPr>
        </p:nvSpPr>
        <p:spPr>
          <a:xfrm flipH="1">
            <a:off x="9442630" y="308503"/>
            <a:ext cx="1453912" cy="1551940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914400">
              <a:defRPr sz="9600">
                <a:solidFill>
                  <a:srgbClr val="D9D9D9">
                    <a:alpha val="18000"/>
                  </a:srgbClr>
                </a:solidFill>
                <a:latin typeface="Futura LT"/>
                <a:ea typeface="Futura LT"/>
                <a:cs typeface="Futura LT"/>
                <a:sym typeface="Futura L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20D8B-B402-48DA-8103-EABAF7E8E6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49160-B9DC-4A45-9877-6BDED9DDEE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27840" y="3284836"/>
            <a:ext cx="693631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超星移动图书馆</a:t>
            </a:r>
            <a:r>
              <a:rPr lang="en-US" altLang="zh-CN" sz="48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&amp;</a:t>
            </a:r>
            <a:r>
              <a:rPr lang="zh-CN" altLang="en-US" sz="480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学习通</a:t>
            </a:r>
            <a:endParaRPr lang="zh-CN" altLang="en-US" sz="48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53816" y="2834632"/>
            <a:ext cx="288436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>
                <a:gradFill>
                  <a:gsLst>
                    <a:gs pos="0">
                      <a:srgbClr val="2CC8FF"/>
                    </a:gs>
                    <a:gs pos="51000">
                      <a:srgbClr val="55E0E2"/>
                    </a:gs>
                    <a:gs pos="100000">
                      <a:srgbClr val="5AEACA"/>
                    </a:gs>
                  </a:gsLst>
                  <a:lin ang="0" scaled="0"/>
                </a:gradFill>
                <a:latin typeface="造字工房方黑（非商用）常规体" pitchFamily="2" charset="-122"/>
                <a:ea typeface="造字工房方黑（非商用）常规体" pitchFamily="2" charset="-122"/>
              </a:defRPr>
            </a:lvl1pPr>
          </a:lstStyle>
          <a:p>
            <a:r>
              <a:rPr lang="zh-CN" altLang="en-US" sz="1800" dirty="0">
                <a:gradFill>
                  <a:gsLst>
                    <a:gs pos="0">
                      <a:schemeClr val="accent1">
                        <a:lumMod val="89000"/>
                      </a:schemeClr>
                    </a:gs>
                    <a:gs pos="23000">
                      <a:schemeClr val="accent1">
                        <a:lumMod val="89000"/>
                      </a:schemeClr>
                    </a:gs>
                    <a:gs pos="69000">
                      <a:schemeClr val="accent1">
                        <a:lumMod val="75000"/>
                      </a:schemeClr>
                    </a:gs>
                    <a:gs pos="97000">
                      <a:schemeClr val="accent1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lt"/>
                <a:ea typeface="+mn-ea"/>
                <a:cs typeface="+mn-ea"/>
                <a:sym typeface="+mn-lt"/>
              </a:rPr>
              <a:t>让阅读成为一种习惯</a:t>
            </a:r>
            <a:endParaRPr lang="zh-CN" altLang="en-US" sz="1800" dirty="0"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C:/Users/Wayne/AppData/Local/Temp/kaimatting/20210110193103/output_aiMatting_20210110193143.pngoutput_aiMatting_202101101931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6253" y="1794510"/>
            <a:ext cx="1039495" cy="1040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8"/>
          <p:cNvSpPr txBox="1">
            <a:spLocks noChangeArrowheads="1"/>
          </p:cNvSpPr>
          <p:nvPr/>
        </p:nvSpPr>
        <p:spPr bwMode="auto">
          <a:xfrm>
            <a:off x="797748" y="2057400"/>
            <a:ext cx="374491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marL="2857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整合图书馆电子资源，通过手机可进行一站式检索及阅读，支持下载，批注。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实时进行文献传递，资源导航，在线问答等服务。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+mn-e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9" y="1283990"/>
            <a:ext cx="2984512" cy="507082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92" y="1289183"/>
            <a:ext cx="3111044" cy="507082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14" y="1289184"/>
            <a:ext cx="2804822" cy="50656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72" y="1289184"/>
            <a:ext cx="2800371" cy="506120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492" y="1289184"/>
            <a:ext cx="3051807" cy="5043044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92" y="1289185"/>
            <a:ext cx="2850202" cy="5043044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60" y="1289184"/>
            <a:ext cx="2882445" cy="50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18" y="1289184"/>
            <a:ext cx="2804822" cy="50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595" y="1289184"/>
            <a:ext cx="2773418" cy="5043044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1"/>
          <p:cNvSpPr>
            <a:spLocks noChangeArrowheads="1"/>
          </p:cNvSpPr>
          <p:nvPr/>
        </p:nvSpPr>
        <p:spPr bwMode="auto">
          <a:xfrm>
            <a:off x="2763724" y="123825"/>
            <a:ext cx="6545262" cy="81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964" tIns="25975" rIns="51964" bIns="25975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zh-CN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学术资源</a:t>
            </a:r>
            <a:endParaRPr lang="zh-CN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4229649" y="309879"/>
            <a:ext cx="358347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馆藏查询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66" y="1282764"/>
            <a:ext cx="2834000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38" y="1282763"/>
            <a:ext cx="2834554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6537960" y="2499995"/>
            <a:ext cx="4055110" cy="244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与图书馆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OPAC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系统的完美对接，支持手机查询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预约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续借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……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通过短信，客户端可进行高效的到期提醒及信息推送。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600" y="1282763"/>
            <a:ext cx="2792639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358" y="1282763"/>
            <a:ext cx="2834310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39" y="1282763"/>
            <a:ext cx="2805618" cy="504063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1597" y="1283396"/>
            <a:ext cx="2468245" cy="5039995"/>
          </a:xfrm>
          <a:prstGeom prst="roundRect">
            <a:avLst>
              <a:gd name="adj" fmla="val 0"/>
            </a:avLst>
          </a:prstGeom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157" y="1282762"/>
            <a:ext cx="2468269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320" y="1282762"/>
            <a:ext cx="2468880" cy="5040630"/>
          </a:xfrm>
          <a:prstGeom prst="roundRect">
            <a:avLst>
              <a:gd name="adj" fmla="val 0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2"/>
          <p:cNvSpPr/>
          <p:nvPr/>
        </p:nvSpPr>
        <p:spPr>
          <a:xfrm>
            <a:off x="5077374" y="215019"/>
            <a:ext cx="1795829" cy="666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微读书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7491" y="2630066"/>
            <a:ext cx="405511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碎片化阅读，通过片段引导读者阅读经典全文。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激发读者创作欲，将阅读体验分享到平台。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4900861" y="325961"/>
            <a:ext cx="22566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更多资源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293" y="1378157"/>
            <a:ext cx="2473382" cy="5051688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771" y="1379861"/>
            <a:ext cx="2473971" cy="5049984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260" y="1379861"/>
            <a:ext cx="2473381" cy="5049984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793" y="1379861"/>
            <a:ext cx="2473623" cy="5049984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900858" y="325961"/>
            <a:ext cx="22566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移动阅读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1" y="1282762"/>
            <a:ext cx="2684442" cy="50377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25" y="1282762"/>
            <a:ext cx="2684441" cy="50377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30688" y="2084358"/>
            <a:ext cx="40551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字体、背景可调节。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阅读进度目录随时看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离线阅读，书签记录随心看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5078045" y="2622331"/>
            <a:ext cx="445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图书馆系列活动，你找到了吗？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99969" y="3398861"/>
            <a:ext cx="445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活动奖品，你是不是也拿到了？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410307" y="417559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00858" y="325961"/>
            <a:ext cx="225661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特色活动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457200"/>
            <a:ext cx="2695575" cy="57670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5148530" y="2622331"/>
            <a:ext cx="4754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疫情如何防护，相关专题早知道。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76779" y="3398861"/>
            <a:ext cx="6583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疫情下，无法旅游，移动博物馆，带你畅游全国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410307" y="417559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00930" y="325755"/>
            <a:ext cx="29464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全民战</a:t>
            </a:r>
            <a:r>
              <a:rPr lang="en-US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“</a:t>
            </a: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疫</a:t>
            </a:r>
            <a:r>
              <a:rPr lang="en-US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”</a:t>
            </a:r>
            <a:endParaRPr lang="en-US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144270"/>
            <a:ext cx="2322830" cy="497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220" y="1144270"/>
            <a:ext cx="2292985" cy="4905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697835" y="575151"/>
            <a:ext cx="481734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360°</a:t>
            </a: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全景及</a:t>
            </a:r>
            <a:r>
              <a:rPr lang="en-US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新体验</a:t>
            </a:r>
            <a:endParaRPr lang="en-US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64232" y="1981299"/>
            <a:ext cx="726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通过全景技术及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VR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新技术提供虚拟展馆、图书馆体验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89" y="2712719"/>
            <a:ext cx="6441753" cy="36216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09886" y="52175"/>
            <a:ext cx="63722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>
                <a:solidFill>
                  <a:schemeClr val="bg2">
                    <a:lumMod val="25000"/>
                  </a:schemeClr>
                </a:solidFill>
                <a:latin typeface="Bodoni MT Black" panose="02070A03080606020203" pitchFamily="18" charset="0"/>
                <a:ea typeface="黑体" panose="02010609060101010101" charset="-122"/>
              </a:rPr>
              <a:t>03</a:t>
            </a:r>
            <a:r>
              <a:rPr lang="en-US" altLang="zh-CN" sz="4800" b="1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4800" b="1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4800" b="1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线上线下服务同步管理</a:t>
            </a:r>
            <a:endParaRPr lang="en-US" altLang="zh-CN" sz="4800" b="1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26209" y="1991167"/>
            <a:ext cx="4339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构建读者与图书馆交流的桥梁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36" y="3098080"/>
            <a:ext cx="3686177" cy="28825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684234" y="332891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举办活动通知送达率低？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03437" y="3981896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图书馆占座问题严重？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03437" y="463316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讲座活动效果不佳？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87349" y="527841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40000">
            <a:off x="8775982" y="1070610"/>
            <a:ext cx="2169866" cy="4508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6385" y="900430"/>
            <a:ext cx="2333370" cy="48482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24" name="矩形 2"/>
          <p:cNvSpPr/>
          <p:nvPr/>
        </p:nvSpPr>
        <p:spPr>
          <a:xfrm>
            <a:off x="439420" y="1717675"/>
            <a:ext cx="6096000" cy="1241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通知消息实时反馈</a:t>
            </a:r>
            <a:b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已读、未读精准统计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125" name="矩形 3"/>
          <p:cNvSpPr/>
          <p:nvPr/>
        </p:nvSpPr>
        <p:spPr>
          <a:xfrm>
            <a:off x="525145" y="3139440"/>
            <a:ext cx="4791075" cy="650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600" dirty="0">
                <a:solidFill>
                  <a:srgbClr val="74868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通知可按组织机构下发，阅读人数实时反馈，精准对接每个部门的每个人</a:t>
            </a:r>
            <a:endParaRPr lang="zh-CN" altLang="en-US" sz="1600" dirty="0">
              <a:solidFill>
                <a:srgbClr val="74868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129" name="直接连接符 9"/>
          <p:cNvSpPr/>
          <p:nvPr/>
        </p:nvSpPr>
        <p:spPr>
          <a:xfrm>
            <a:off x="525145" y="2944813"/>
            <a:ext cx="4117975" cy="0"/>
          </a:xfrm>
          <a:prstGeom prst="line">
            <a:avLst/>
          </a:prstGeom>
          <a:ln w="6350" cap="flat" cmpd="sng">
            <a:solidFill>
              <a:srgbClr val="AFB9B9"/>
            </a:solidFill>
            <a:prstDash val="solid"/>
            <a:bevel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74250" y="2062480"/>
            <a:ext cx="2317750" cy="254127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14418" y="1218670"/>
            <a:ext cx="7018655" cy="2030095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扫码下载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应用市场搜索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移动图书馆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学习通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”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，进行下载安装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新用户按照提示完成注册（绑定单位：天津体育学院，绑定学号）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输入邀请码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“tjtyxy”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，进入图书馆界面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r="2338" b="12814"/>
          <a:stretch>
            <a:fillRect/>
          </a:stretch>
        </p:blipFill>
        <p:spPr>
          <a:xfrm>
            <a:off x="7322820" y="2062480"/>
            <a:ext cx="2443480" cy="25088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" name="11931584625868_.pic_hd.jpg" descr="11931584625868_.pic_h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212" y="1159432"/>
            <a:ext cx="2771335" cy="49292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35" name="11941584625870_.pic_hd.jpg" descr="11941584625870_.pic_h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93" y="1159432"/>
            <a:ext cx="2771335" cy="49292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36" name="11951584625872_.pic_hd.jpg" descr="11951584625872_.pic_h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373" y="1159432"/>
            <a:ext cx="2771335" cy="49292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37" name="11961584625873_.pic_hd.jpg" descr="11961584625873_.pic_h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454" y="1159432"/>
            <a:ext cx="2771335" cy="49292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39" name="上海财经大学"/>
          <p:cNvSpPr txBox="1"/>
          <p:nvPr/>
        </p:nvSpPr>
        <p:spPr>
          <a:xfrm>
            <a:off x="2838549" y="184522"/>
            <a:ext cx="6514903" cy="701454"/>
          </a:xfrm>
          <a:prstGeom prst="rect">
            <a:avLst/>
          </a:prstGeom>
          <a:ln w="12700">
            <a:miter lim="400000"/>
          </a:ln>
        </p:spPr>
        <p:txBody>
          <a:bodyPr lIns="13547" tIns="13547" rIns="13547" bIns="13547" anchor="ctr">
            <a:spAutoFit/>
          </a:bodyPr>
          <a:lstStyle>
            <a:lvl1pPr algn="ctr" defTabSz="825500">
              <a:lnSpc>
                <a:spcPct val="130000"/>
              </a:lnSpc>
              <a:defRPr sz="4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活动管理</a:t>
            </a:r>
            <a:endParaRPr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54248" y="325961"/>
            <a:ext cx="28467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微信公众号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5" y="1330756"/>
            <a:ext cx="2235630" cy="48766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50" y="1330753"/>
            <a:ext cx="2215543" cy="487662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02" y="1352662"/>
            <a:ext cx="2215543" cy="485471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10" y="1330752"/>
            <a:ext cx="2215543" cy="487662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55" y="1330750"/>
            <a:ext cx="2215543" cy="487662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7595928" y="4411633"/>
            <a:ext cx="40551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  <a:cs typeface="+mn-ea"/>
              </a:rPr>
              <a:t>逐步上线中，敬请期待</a:t>
            </a:r>
            <a:endParaRPr lang="zh-CN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27840" y="3284836"/>
            <a:ext cx="6936317" cy="10156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THANKS</a:t>
            </a:r>
            <a:endParaRPr lang="zh-CN" altLang="en-US" sz="6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40" descr="http://59.67.5.216:8080/publish/wxb/images/2021-09/788c5ff4d6b3401b9a4b058cc989fb4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3125" y="1109345"/>
            <a:ext cx="10628630" cy="50520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323968" y="462385"/>
            <a:ext cx="7269480" cy="368300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buClrTx/>
              <a:buSzTx/>
              <a:buFontTx/>
              <a:defRPr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已有学习通用户，点击页面右下角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我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”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，添加单位，完成认证即可。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5713" y="3385290"/>
            <a:ext cx="3383280" cy="2030095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buClrTx/>
              <a:buSzTx/>
              <a:buFontTx/>
              <a:defRPr/>
            </a:pPr>
            <a:r>
              <a:rPr 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天津体育学院图书馆界面显示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。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读者服务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移动图书馆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特色活动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全民战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疫</a:t>
            </a: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”</a:t>
            </a:r>
            <a:endParaRPr lang="en-US" altLang="zh-CN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5.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其他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2295" y="264160"/>
            <a:ext cx="3013710" cy="64465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244475"/>
            <a:ext cx="2976245" cy="6369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333" y="-112290"/>
            <a:ext cx="1303655" cy="1198880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buClrTx/>
              <a:buSzTx/>
              <a:buFontTx/>
              <a:defRPr/>
            </a:pP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rPr>
              <a:t>读者服务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  <a:p>
            <a:pPr algn="l">
              <a:buClrTx/>
              <a:buSzTx/>
              <a:buFontTx/>
              <a:defRPr/>
            </a:pP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3645" y="1086485"/>
            <a:ext cx="2352040" cy="5033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885" y="1086485"/>
            <a:ext cx="2336800" cy="5001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615" y="1086485"/>
            <a:ext cx="2299970" cy="49218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515" y="1086485"/>
            <a:ext cx="2311400" cy="4946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5" y="1086485"/>
            <a:ext cx="2336800" cy="50012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矩形 1"/>
          <p:cNvSpPr>
            <a:spLocks noChangeArrowheads="1"/>
          </p:cNvSpPr>
          <p:nvPr/>
        </p:nvSpPr>
        <p:spPr bwMode="auto">
          <a:xfrm>
            <a:off x="336551" y="69851"/>
            <a:ext cx="8257116" cy="9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288" tIns="34635" rIns="69288" bIns="34635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移动</a:t>
            </a: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图书馆</a:t>
            </a:r>
            <a:r>
              <a:rPr lang="zh-CN" altLang="zh-CN" sz="373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生长</a:t>
            </a:r>
            <a:r>
              <a:rPr lang="zh-CN" altLang="zh-CN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发育图</a:t>
            </a:r>
            <a:endParaRPr lang="zh-CN" altLang="zh-CN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830" y="1188791"/>
            <a:ext cx="2509098" cy="52133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6841" y="1188791"/>
            <a:ext cx="2509098" cy="52133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184" y="1188791"/>
            <a:ext cx="2509098" cy="52133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9499" y="1188794"/>
            <a:ext cx="2509098" cy="5213349"/>
          </a:xfrm>
          <a:prstGeom prst="roundRect">
            <a:avLst>
              <a:gd name="adj" fmla="val 0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/>
        </p:nvSpPr>
        <p:spPr>
          <a:xfrm>
            <a:off x="4217285" y="612097"/>
            <a:ext cx="3647259" cy="6667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超星移动图书馆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52" name="图片 33" descr="iPhon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629" y="1257257"/>
            <a:ext cx="2764790" cy="51803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0" name="组合 27"/>
          <p:cNvGrpSpPr/>
          <p:nvPr/>
        </p:nvGrpSpPr>
        <p:grpSpPr>
          <a:xfrm>
            <a:off x="4046653" y="2399304"/>
            <a:ext cx="3846195" cy="2895600"/>
            <a:chOff x="1948292" y="1663793"/>
            <a:chExt cx="2636520" cy="1985010"/>
          </a:xfr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grpSpPr>
        <p:sp>
          <p:nvSpPr>
            <p:cNvPr id="1049189" name="椭圆 28"/>
            <p:cNvSpPr/>
            <p:nvPr/>
          </p:nvSpPr>
          <p:spPr>
            <a:xfrm>
              <a:off x="1948292" y="1663793"/>
              <a:ext cx="2636520" cy="1985010"/>
            </a:xfrm>
            <a:prstGeom prst="ellipse">
              <a:avLst/>
            </a:prstGeom>
            <a:grpFill/>
            <a:ln>
              <a:noFill/>
            </a:ln>
            <a:effectLst>
              <a:outerShdw blurRad="254000" algn="ctr" rotWithShape="0">
                <a:srgbClr val="45D8FF">
                  <a:alpha val="9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0" name="文本框 29"/>
            <p:cNvSpPr txBox="1"/>
            <p:nvPr/>
          </p:nvSpPr>
          <p:spPr>
            <a:xfrm>
              <a:off x="2545626" y="2227706"/>
              <a:ext cx="1441474" cy="857559"/>
            </a:xfrm>
            <a:prstGeom prst="rect">
              <a:avLst/>
            </a:prstGeom>
            <a:grpFill/>
          </p:spPr>
          <p:txBody>
            <a:bodyPr wrap="square" lIns="0" tIns="72000" bIns="72000" rtlCol="0" anchor="ctr" anchorCtr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3600" dirty="0"/>
                <a:t>综合性</a:t>
              </a:r>
              <a:endParaRPr lang="zh-CN" altLang="en-US" sz="3600" dirty="0"/>
            </a:p>
            <a:p>
              <a:pPr algn="ctr"/>
              <a:r>
                <a:rPr lang="zh-CN" altLang="en-US" sz="3600" dirty="0"/>
                <a:t>移动平台</a:t>
              </a:r>
              <a:endParaRPr lang="zh-CN" altLang="en-US" sz="3600" dirty="0"/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53" y="2104223"/>
            <a:ext cx="2005070" cy="34965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650474" y="1452985"/>
            <a:ext cx="3692747" cy="750590"/>
            <a:chOff x="4317243" y="2148565"/>
            <a:chExt cx="3692747" cy="750590"/>
          </a:xfrm>
        </p:grpSpPr>
        <p:sp>
          <p:nvSpPr>
            <p:cNvPr id="10" name="文本框 9"/>
            <p:cNvSpPr txBox="1"/>
            <p:nvPr/>
          </p:nvSpPr>
          <p:spPr>
            <a:xfrm>
              <a:off x="4317243" y="2517897"/>
              <a:ext cx="3692747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 user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583874" y="2148565"/>
              <a:ext cx="10972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sym typeface="+mn-ea"/>
                </a:rPr>
                <a:t>任何用户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47889" y="2399304"/>
            <a:ext cx="1097915" cy="750828"/>
            <a:chOff x="2086610" y="3413794"/>
            <a:chExt cx="1097915" cy="750828"/>
          </a:xfrm>
        </p:grpSpPr>
        <p:sp>
          <p:nvSpPr>
            <p:cNvPr id="13" name="文本框 12"/>
            <p:cNvSpPr txBox="1"/>
            <p:nvPr/>
          </p:nvSpPr>
          <p:spPr>
            <a:xfrm>
              <a:off x="2086610" y="3783364"/>
              <a:ext cx="1097915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Anytime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087202" y="3413794"/>
              <a:ext cx="10972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sym typeface="+mn-ea"/>
                </a:rPr>
                <a:t>任何时候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947889" y="3284451"/>
            <a:ext cx="2644732" cy="781753"/>
            <a:chOff x="8910591" y="3413794"/>
            <a:chExt cx="2644732" cy="781753"/>
          </a:xfrm>
        </p:grpSpPr>
        <p:sp>
          <p:nvSpPr>
            <p:cNvPr id="16" name="文本框 15"/>
            <p:cNvSpPr txBox="1"/>
            <p:nvPr/>
          </p:nvSpPr>
          <p:spPr>
            <a:xfrm>
              <a:off x="8910591" y="3783126"/>
              <a:ext cx="2644732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Any where</a:t>
              </a:r>
              <a:endParaRPr lang="en-US" altLang="zh-CN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910591" y="3413794"/>
              <a:ext cx="10972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sym typeface="+mn-ea"/>
                </a:rPr>
                <a:t>任何地点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791001" y="4190537"/>
            <a:ext cx="2801620" cy="750193"/>
            <a:chOff x="8910591" y="4772801"/>
            <a:chExt cx="2801620" cy="750193"/>
          </a:xfrm>
        </p:grpSpPr>
        <p:sp>
          <p:nvSpPr>
            <p:cNvPr id="19" name="文本框 18"/>
            <p:cNvSpPr txBox="1"/>
            <p:nvPr/>
          </p:nvSpPr>
          <p:spPr>
            <a:xfrm>
              <a:off x="8910591" y="5141736"/>
              <a:ext cx="2801620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 information resource</a:t>
              </a:r>
              <a:endParaRPr lang="en-US" altLang="zh-CN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910591" y="4772801"/>
              <a:ext cx="15544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</a:rPr>
                <a:t>任何信息资源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25291" y="5083903"/>
            <a:ext cx="1520190" cy="750590"/>
            <a:chOff x="1817962" y="4760081"/>
            <a:chExt cx="1520190" cy="750590"/>
          </a:xfrm>
        </p:grpSpPr>
        <p:sp>
          <p:nvSpPr>
            <p:cNvPr id="22" name="文本框 21"/>
            <p:cNvSpPr txBox="1"/>
            <p:nvPr/>
          </p:nvSpPr>
          <p:spPr>
            <a:xfrm>
              <a:off x="1817962" y="5129413"/>
              <a:ext cx="1520190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 </a:t>
              </a:r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service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940560" y="4760081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</a:rPr>
                <a:t>任何服务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4667790" y="2635402"/>
            <a:ext cx="2732467" cy="2732467"/>
            <a:chOff x="4510007" y="1775895"/>
            <a:chExt cx="2732467" cy="2732467"/>
          </a:xfrm>
        </p:grpSpPr>
        <p:sp>
          <p:nvSpPr>
            <p:cNvPr id="9" name="Oval 39"/>
            <p:cNvSpPr/>
            <p:nvPr/>
          </p:nvSpPr>
          <p:spPr>
            <a:xfrm>
              <a:off x="4510007" y="1775895"/>
              <a:ext cx="2732467" cy="2732467"/>
            </a:xfrm>
            <a:prstGeom prst="ellipse">
              <a:avLst/>
            </a:prstGeom>
            <a:solidFill>
              <a:srgbClr val="027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95738" y="2463092"/>
              <a:ext cx="182614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服务创建</a:t>
              </a:r>
              <a:endPara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展示空间</a:t>
              </a:r>
              <a:endParaRPr lang="id-ID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550512" y="678764"/>
            <a:ext cx="6966848" cy="6667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735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移动图书馆</a:t>
            </a:r>
            <a:endParaRPr lang="zh-CN" altLang="en-US" sz="3735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 16"/>
          <p:cNvGrpSpPr/>
          <p:nvPr/>
        </p:nvGrpSpPr>
        <p:grpSpPr>
          <a:xfrm>
            <a:off x="8069775" y="2635401"/>
            <a:ext cx="2732467" cy="2732467"/>
            <a:chOff x="11324202" y="1775895"/>
            <a:chExt cx="2732467" cy="2732467"/>
          </a:xfrm>
        </p:grpSpPr>
        <p:sp>
          <p:nvSpPr>
            <p:cNvPr id="18" name="Oval 39"/>
            <p:cNvSpPr/>
            <p:nvPr/>
          </p:nvSpPr>
          <p:spPr>
            <a:xfrm>
              <a:off x="11324202" y="1775895"/>
              <a:ext cx="2732467" cy="2732467"/>
            </a:xfrm>
            <a:prstGeom prst="ellipse">
              <a:avLst/>
            </a:prstGeom>
            <a:solidFill>
              <a:srgbClr val="027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777366" y="2507267"/>
              <a:ext cx="182614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线上线下</a:t>
              </a:r>
              <a:endPara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同步管理</a:t>
              </a:r>
              <a:endParaRPr lang="id-ID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0" name="组 19"/>
          <p:cNvGrpSpPr/>
          <p:nvPr/>
        </p:nvGrpSpPr>
        <p:grpSpPr>
          <a:xfrm>
            <a:off x="1265805" y="2635401"/>
            <a:ext cx="2732467" cy="2732467"/>
            <a:chOff x="-2304188" y="1775895"/>
            <a:chExt cx="2732467" cy="2732467"/>
          </a:xfrm>
        </p:grpSpPr>
        <p:sp>
          <p:nvSpPr>
            <p:cNvPr id="21" name="Oval 39"/>
            <p:cNvSpPr/>
            <p:nvPr/>
          </p:nvSpPr>
          <p:spPr>
            <a:xfrm>
              <a:off x="-2304188" y="1775895"/>
              <a:ext cx="2732467" cy="2732467"/>
            </a:xfrm>
            <a:prstGeom prst="ellipse">
              <a:avLst/>
            </a:prstGeom>
            <a:solidFill>
              <a:srgbClr val="027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-1867996" y="2507267"/>
              <a:ext cx="182614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电子资源</a:t>
              </a:r>
              <a:endPara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移动阅读</a:t>
              </a:r>
              <a:endParaRPr lang="id-ID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688138" y="52175"/>
            <a:ext cx="48157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2">
                    <a:lumMod val="25000"/>
                  </a:schemeClr>
                </a:solidFill>
                <a:latin typeface="Bodoni MT Black" panose="02070A03080606020203" pitchFamily="18" charset="0"/>
                <a:ea typeface="黑体" panose="02010609060101010101" charset="-122"/>
              </a:rPr>
              <a:t>01</a:t>
            </a:r>
            <a:r>
              <a:rPr lang="en-US" altLang="zh-CN" sz="4800" b="1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4800" b="1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4000" b="1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电子资源、移动阅读</a:t>
            </a:r>
            <a:endParaRPr lang="zh-CN" altLang="en-US" sz="4000" b="1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37620" y="1811934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集成图书、期刊、视频讲座等图书馆移动阅读资源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20" y="2392763"/>
            <a:ext cx="4761905" cy="409523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227538" y="2816294"/>
            <a:ext cx="2954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电子资源利用率低？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35315" y="339698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馆藏复本不够？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115495" y="3977672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读者阅读意愿不够强？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93582" y="455836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……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4330,&quot;width&quot;:911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of3nt1u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</Words>
  <Application>WPS 演示</Application>
  <PresentationFormat>宽屏</PresentationFormat>
  <Paragraphs>152</Paragraphs>
  <Slides>22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Futura LT</vt:lpstr>
      <vt:lpstr>Segoe Print</vt:lpstr>
      <vt:lpstr>造字工房方黑（非商用）常规体</vt:lpstr>
      <vt:lpstr>黑体</vt:lpstr>
      <vt:lpstr>Century Schoolbook</vt:lpstr>
      <vt:lpstr>微软雅黑</vt:lpstr>
      <vt:lpstr>Bodoni MT Black</vt:lpstr>
      <vt:lpstr>Arial Narrow</vt:lpstr>
      <vt:lpstr>方正姚体</vt:lpstr>
      <vt:lpstr>Calibri</vt:lpstr>
      <vt:lpstr>Arial Unicode MS</vt:lpstr>
      <vt:lpstr>Helvetica Neue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赵万水</dc:creator>
  <cp:lastModifiedBy>A王玮</cp:lastModifiedBy>
  <cp:revision>406</cp:revision>
  <dcterms:created xsi:type="dcterms:W3CDTF">2019-10-30T23:54:00Z</dcterms:created>
  <dcterms:modified xsi:type="dcterms:W3CDTF">2021-09-08T02:19:20Z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33D7FAB0FD954D9B8BF100A924F2DABA</vt:lpwstr>
  </property>
</Properties>
</file>